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</p:sldIdLst>
  <p:sldSz cy="5143500" cx="9144000"/>
  <p:notesSz cx="6858000" cy="9144000"/>
  <p:embeddedFontLst>
    <p:embeddedFont>
      <p:font typeface="Pinyon Script"/>
      <p:regular r:id="rId68"/>
    </p:embeddedFont>
    <p:embeddedFont>
      <p:font typeface="Montserrat"/>
      <p:regular r:id="rId69"/>
      <p:bold r:id="rId70"/>
      <p:italic r:id="rId71"/>
      <p:boldItalic r:id="rId72"/>
    </p:embeddedFont>
    <p:embeddedFont>
      <p:font typeface="Old Standard TT"/>
      <p:regular r:id="rId73"/>
      <p:bold r:id="rId74"/>
      <p: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OldStandardTT-regular.fntdata"/><Relationship Id="rId72" Type="http://schemas.openxmlformats.org/officeDocument/2006/relationships/font" Target="fonts/Montserrat-boldItalic.fntdata"/><Relationship Id="rId31" Type="http://schemas.openxmlformats.org/officeDocument/2006/relationships/slide" Target="slides/slide26.xml"/><Relationship Id="rId75" Type="http://schemas.openxmlformats.org/officeDocument/2006/relationships/font" Target="fonts/OldStandardTT-italic.fntdata"/><Relationship Id="rId30" Type="http://schemas.openxmlformats.org/officeDocument/2006/relationships/slide" Target="slides/slide25.xml"/><Relationship Id="rId74" Type="http://schemas.openxmlformats.org/officeDocument/2006/relationships/font" Target="fonts/OldStandardTT-bold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Montserrat-italic.fntdata"/><Relationship Id="rId70" Type="http://schemas.openxmlformats.org/officeDocument/2006/relationships/font" Target="fonts/Montserrat-bold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font" Target="fonts/PinyonScript-regular.fntdata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Montserrat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8b1244f0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8b1244f0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3bf0f637c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3bf0f637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08b1244f0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08b1244f0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08b1244f0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08b1244f0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08b1244f0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08b1244f0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08b1244f0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08b1244f0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3bf0f637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3bf0f637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3bf0f637c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3bf0f637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3bf0f637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3bf0f637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3bf0f637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3bf0f637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08b1244f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08b1244f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3bf0f637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3bf0f637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3bf0f637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3bf0f637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3bf0f637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3bf0f637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43bf0f637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43bf0f637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08b1244f0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08b1244f0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08b1244f0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08b1244f0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0920680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0920680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08b1244f0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08b1244f0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3bf0f637c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3bf0f637c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0920680d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0920680d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bf0f637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bf0f637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0920680d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0920680d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0920680d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0920680d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0920680d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0920680d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3bf0f637c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3bf0f637c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0920680d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0920680d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0920680d5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0920680d5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3bf0f637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3bf0f637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43bf0f637c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43bf0f637c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3bf0f637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3bf0f637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3bf0f637c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3bf0f637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08b1244f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08b1244f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0920680d5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0920680d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0920680d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0920680d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0920680d5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0920680d5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0920680d5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0920680d5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0920680d5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0920680d5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0920680d5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0920680d5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0920680d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0920680d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0920680d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0920680d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40920680d5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40920680d5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40920680d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40920680d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08b1244f0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08b1244f0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40920680d5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40920680d5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0920680d5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0920680d5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0920680d5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0920680d5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920680d5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920680d5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0920680d5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0920680d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40920680d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40920680d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40920680d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40920680d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40920680d5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40920680d5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40920680d5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40920680d5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0920680d5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0920680d5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08b1244f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08b1244f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0920680d5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0920680d5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0920680d5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0920680d5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0920680d5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0920680d5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08b1244f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08b1244f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08b1244f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08b1244f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08b1244f0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08b1244f0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4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5.jp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20.png"/><Relationship Id="rId5" Type="http://schemas.openxmlformats.org/officeDocument/2006/relationships/image" Target="../media/image4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0.png"/><Relationship Id="rId4" Type="http://schemas.openxmlformats.org/officeDocument/2006/relationships/image" Target="../media/image6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Relationship Id="rId4" Type="http://schemas.openxmlformats.org/officeDocument/2006/relationships/image" Target="../media/image5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9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3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41.png"/><Relationship Id="rId4" Type="http://schemas.openxmlformats.org/officeDocument/2006/relationships/image" Target="../media/image4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51.png"/><Relationship Id="rId4" Type="http://schemas.openxmlformats.org/officeDocument/2006/relationships/image" Target="../media/image54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6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16300" y="477725"/>
            <a:ext cx="87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200">
                <a:solidFill>
                  <a:srgbClr val="FFEB00"/>
                </a:solidFill>
                <a:latin typeface="Montserrat"/>
                <a:ea typeface="Montserrat"/>
                <a:cs typeface="Montserrat"/>
                <a:sym typeface="Montserrat"/>
              </a:rPr>
              <a:t>Модели, ансамбли моделей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335350" y="2875125"/>
            <a:ext cx="4419600" cy="15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Татьяна Гайнцева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МФТИ, ШАД, DLSchool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335350" y="4003450"/>
            <a:ext cx="3000000" cy="8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@atmyre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b="66191" l="51175" r="-2071" t="2276"/>
          <a:stretch/>
        </p:blipFill>
        <p:spPr>
          <a:xfrm>
            <a:off x="1798138" y="466125"/>
            <a:ext cx="5547724" cy="4276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22"/>
          <p:cNvCxnSpPr/>
          <p:nvPr/>
        </p:nvCxnSpPr>
        <p:spPr>
          <a:xfrm flipH="1" rot="10800000">
            <a:off x="2384625" y="1552650"/>
            <a:ext cx="577800" cy="4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22"/>
          <p:cNvCxnSpPr/>
          <p:nvPr/>
        </p:nvCxnSpPr>
        <p:spPr>
          <a:xfrm flipH="1" rot="10800000">
            <a:off x="2716075" y="1308575"/>
            <a:ext cx="1231200" cy="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216300" y="477725"/>
            <a:ext cx="87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200">
                <a:solidFill>
                  <a:srgbClr val="FFEB00"/>
                </a:solidFill>
                <a:latin typeface="Montserrat"/>
                <a:ea typeface="Montserrat"/>
                <a:cs typeface="Montserrat"/>
                <a:sym typeface="Montserrat"/>
              </a:rPr>
              <a:t>Линейные м</a:t>
            </a:r>
            <a:r>
              <a:rPr b="1" lang="ru" sz="5200">
                <a:solidFill>
                  <a:srgbClr val="FFEB00"/>
                </a:solidFill>
                <a:latin typeface="Montserrat"/>
                <a:ea typeface="Montserrat"/>
                <a:cs typeface="Montserrat"/>
                <a:sym typeface="Montserrat"/>
              </a:rPr>
              <a:t>одели</a:t>
            </a:r>
            <a:endParaRPr b="1" sz="5200">
              <a:solidFill>
                <a:srgbClr val="FFEB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66191" l="51175" r="-2071" t="2276"/>
          <a:stretch/>
        </p:blipFill>
        <p:spPr>
          <a:xfrm>
            <a:off x="1798138" y="466125"/>
            <a:ext cx="5547724" cy="4276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24"/>
          <p:cNvCxnSpPr/>
          <p:nvPr/>
        </p:nvCxnSpPr>
        <p:spPr>
          <a:xfrm flipH="1" rot="10800000">
            <a:off x="2384625" y="1552650"/>
            <a:ext cx="577800" cy="4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4"/>
          <p:cNvCxnSpPr/>
          <p:nvPr/>
        </p:nvCxnSpPr>
        <p:spPr>
          <a:xfrm flipH="1" rot="10800000">
            <a:off x="2716075" y="1308575"/>
            <a:ext cx="1231200" cy="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4"/>
          <p:cNvSpPr/>
          <p:nvPr/>
        </p:nvSpPr>
        <p:spPr>
          <a:xfrm>
            <a:off x="3955350" y="1259775"/>
            <a:ext cx="512700" cy="415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4572000" y="1745850"/>
            <a:ext cx="2052900" cy="415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4870525" y="2703975"/>
            <a:ext cx="1990200" cy="415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4683525" y="3710925"/>
            <a:ext cx="1371600" cy="5601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Линейная модель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61" y="1179623"/>
            <a:ext cx="5837075" cy="193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13950" y="4637150"/>
            <a:ext cx="3000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http://www.statistics4u.com</a:t>
            </a:r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875" y="1179627"/>
            <a:ext cx="2762429" cy="17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500" y="3504275"/>
            <a:ext cx="8763000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Линейная регрессия</a:t>
            </a:r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488" y="1243175"/>
            <a:ext cx="4391025" cy="280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0" y="4620950"/>
            <a:ext cx="5151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https://habr.com/company/ods/blog/323890/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 rotWithShape="1">
          <a:blip r:embed="rId3">
            <a:alphaModFix/>
          </a:blip>
          <a:srcRect b="3348" l="5723" r="35213" t="54685"/>
          <a:stretch/>
        </p:blipFill>
        <p:spPr>
          <a:xfrm>
            <a:off x="869013" y="1092550"/>
            <a:ext cx="7405974" cy="29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0" y="4466325"/>
            <a:ext cx="47856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https://habr.com/company/ods/blog/323890/</a:t>
            </a:r>
            <a:endParaRPr sz="1100"/>
          </a:p>
        </p:txBody>
      </p:sp>
      <p:pic>
        <p:nvPicPr>
          <p:cNvPr id="170" name="Google Shape;170;p27"/>
          <p:cNvPicPr preferRelativeResize="0"/>
          <p:nvPr/>
        </p:nvPicPr>
        <p:blipFill rotWithShape="1">
          <a:blip r:embed="rId4">
            <a:alphaModFix/>
          </a:blip>
          <a:srcRect b="22792" l="18387" r="50490" t="38411"/>
          <a:stretch/>
        </p:blipFill>
        <p:spPr>
          <a:xfrm>
            <a:off x="5851025" y="150437"/>
            <a:ext cx="2906476" cy="203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/>
          <p:nvPr/>
        </p:nvSpPr>
        <p:spPr>
          <a:xfrm>
            <a:off x="3971625" y="1092550"/>
            <a:ext cx="1822200" cy="61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247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311700" y="1425725"/>
            <a:ext cx="2300700" cy="7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Постановка задачи: </a:t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7575" y="1302200"/>
            <a:ext cx="2057400" cy="78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/>
        </p:nvSpPr>
        <p:spPr>
          <a:xfrm>
            <a:off x="723300" y="2770225"/>
            <a:ext cx="14775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ld Standard TT"/>
                <a:ea typeface="Old Standard TT"/>
                <a:cs typeface="Old Standard TT"/>
                <a:sym typeface="Old Standard TT"/>
              </a:rPr>
              <a:t>Решение: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8250" y="1033321"/>
            <a:ext cx="3404050" cy="1318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7575" y="2697725"/>
            <a:ext cx="329565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2246575" y="3922125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0000"/>
                </a:solidFill>
              </a:rPr>
              <a:t>Anyone can see a problem?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435875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Решение проблемы: </a:t>
            </a:r>
            <a:r>
              <a:rPr b="1" lang="ru" sz="2400">
                <a:solidFill>
                  <a:srgbClr val="38761D"/>
                </a:solidFill>
              </a:rPr>
              <a:t>Регуляризация</a:t>
            </a:r>
            <a:endParaRPr b="1"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rgbClr val="38761D"/>
              </a:solidFill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350" y="2374050"/>
            <a:ext cx="4076700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/>
          <p:nvPr/>
        </p:nvSpPr>
        <p:spPr>
          <a:xfrm>
            <a:off x="5428250" y="2374050"/>
            <a:ext cx="28290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Georgia"/>
                <a:ea typeface="Georgia"/>
                <a:cs typeface="Georgia"/>
                <a:sym typeface="Georgia"/>
              </a:rPr>
              <a:t>I </a:t>
            </a:r>
            <a:r>
              <a:rPr lang="ru" sz="1800"/>
              <a:t>-- единичная матрица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Градиентный спуск</a:t>
            </a:r>
            <a:r>
              <a:rPr lang="ru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Постановка задачи: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7075" y="1526400"/>
            <a:ext cx="2057400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8250" y="1171596"/>
            <a:ext cx="3404050" cy="131880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 txBox="1"/>
          <p:nvPr/>
        </p:nvSpPr>
        <p:spPr>
          <a:xfrm>
            <a:off x="387825" y="3004275"/>
            <a:ext cx="14775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ld Standard TT"/>
                <a:ea typeface="Old Standard TT"/>
                <a:cs typeface="Old Standard TT"/>
                <a:sym typeface="Old Standard TT"/>
              </a:rPr>
              <a:t>Решение: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0" name="Google Shape;200;p30"/>
          <p:cNvSpPr txBox="1"/>
          <p:nvPr/>
        </p:nvSpPr>
        <p:spPr>
          <a:xfrm>
            <a:off x="2714175" y="2603775"/>
            <a:ext cx="58551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Инициализация W случайными значениями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Итеративно для всех сэмплов x из X_train: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        Вычислить функцию потерь на 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        Вычислить производные grad_w по каждому w из 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        Обновить веса w = w - lr * grad_w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Полученное W = (w) искомое</a:t>
            </a:r>
            <a:endParaRPr/>
          </a:p>
        </p:txBody>
      </p:sp>
      <p:sp>
        <p:nvSpPr>
          <p:cNvPr id="201" name="Google Shape;201;p30"/>
          <p:cNvSpPr txBox="1"/>
          <p:nvPr/>
        </p:nvSpPr>
        <p:spPr>
          <a:xfrm>
            <a:off x="538850" y="4201250"/>
            <a:ext cx="37407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Функция потерь для линейной регрессии: </a:t>
            </a:r>
            <a:endParaRPr/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997" y="4146800"/>
            <a:ext cx="2611778" cy="6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311700" y="1171600"/>
            <a:ext cx="661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При решении задачи регрессии методом </a:t>
            </a:r>
            <a:r>
              <a:rPr i="1" lang="ru"/>
              <a:t>градиентного спуска</a:t>
            </a:r>
            <a:r>
              <a:rPr lang="ru"/>
              <a:t>: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63" y="2277550"/>
            <a:ext cx="3590925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406700" y="1675675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Переобучение:</a:t>
            </a:r>
            <a:endParaRPr/>
          </a:p>
        </p:txBody>
      </p:sp>
      <p:sp>
        <p:nvSpPr>
          <p:cNvPr id="211" name="Google Shape;211;p31"/>
          <p:cNvSpPr txBox="1"/>
          <p:nvPr/>
        </p:nvSpPr>
        <p:spPr>
          <a:xfrm>
            <a:off x="5092800" y="2976225"/>
            <a:ext cx="26226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Как бороться?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738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445025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Зоопарк моделей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Обзор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Линейные модели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ru"/>
              <a:t>Линейная регрессия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ru"/>
              <a:t>Логистическая регрессия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ru"/>
              <a:t>SV</a:t>
            </a:r>
            <a:r>
              <a:rPr lang="ru"/>
              <a:t>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Логические алгоритмы классификации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ru"/>
              <a:t>Закономерность и информативность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ru"/>
              <a:t>Решающие деревья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Композиции алгоритмов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Градиентный бустинг (AnyBoost, XGBoost)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Простое голосование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Смеси алгоритмов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Scikit-Learn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0" l="30866" r="23446" t="0"/>
          <a:stretch/>
        </p:blipFill>
        <p:spPr>
          <a:xfrm>
            <a:off x="4829750" y="445025"/>
            <a:ext cx="4177526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Линейная регрессия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240550" y="1181775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Регуляризация!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/>
              <a:t>L1</a:t>
            </a:r>
            <a:r>
              <a:rPr lang="ru"/>
              <a:t> (Lasso regression):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/>
              <a:t>L2 </a:t>
            </a:r>
            <a:r>
              <a:rPr lang="ru"/>
              <a:t>(Ridge regression):</a:t>
            </a:r>
            <a:endParaRPr b="1"/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550" y="1884950"/>
            <a:ext cx="6172200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2350" y="3188000"/>
            <a:ext cx="63246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SVM</a:t>
            </a:r>
            <a:endParaRPr/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159225" y="4282100"/>
            <a:ext cx="8520600" cy="5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http://www.machinelearning.ru/wiki/index.php?title=SVM</a:t>
            </a:r>
            <a:endParaRPr/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92238"/>
            <a:ext cx="4407499" cy="27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200" y="1247062"/>
            <a:ext cx="4292726" cy="2581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Логистическая регрессия</a:t>
            </a:r>
            <a:endParaRPr/>
          </a:p>
        </p:txBody>
      </p:sp>
      <p:sp>
        <p:nvSpPr>
          <p:cNvPr id="233" name="Google Shape;233;p34"/>
          <p:cNvSpPr txBox="1"/>
          <p:nvPr>
            <p:ph idx="1" type="body"/>
          </p:nvPr>
        </p:nvSpPr>
        <p:spPr>
          <a:xfrm>
            <a:off x="311700" y="43418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http://www.machinelearning.ru/wiki/index.php?title=Логистическая_регрессия</a:t>
            </a:r>
            <a:endParaRPr/>
          </a:p>
        </p:txBody>
      </p:sp>
      <p:pic>
        <p:nvPicPr>
          <p:cNvPr id="234" name="Google Shape;2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7075" y="1142125"/>
            <a:ext cx="2057400" cy="78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4"/>
          <p:cNvSpPr txBox="1"/>
          <p:nvPr/>
        </p:nvSpPr>
        <p:spPr>
          <a:xfrm>
            <a:off x="427050" y="1312350"/>
            <a:ext cx="6505500" cy="23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Линейная регрессия: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Логистическая регрессия: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Решающее правило (модель):</a:t>
            </a:r>
            <a:endParaRPr/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7075" y="2317612"/>
            <a:ext cx="4315875" cy="10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2425" y="3479925"/>
            <a:ext cx="4986076" cy="8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/>
        </p:nvSpPr>
        <p:spPr>
          <a:xfrm>
            <a:off x="216300" y="477725"/>
            <a:ext cx="87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200">
                <a:solidFill>
                  <a:srgbClr val="FFEB00"/>
                </a:solidFill>
                <a:latin typeface="Montserrat"/>
                <a:ea typeface="Montserrat"/>
                <a:cs typeface="Montserrat"/>
                <a:sym typeface="Montserrat"/>
              </a:rPr>
              <a:t>Логические методы</a:t>
            </a:r>
            <a:endParaRPr b="1" sz="5200">
              <a:solidFill>
                <a:srgbClr val="FFEB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type="title"/>
          </p:nvPr>
        </p:nvSpPr>
        <p:spPr>
          <a:xfrm>
            <a:off x="311700" y="455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Логические методы классификации</a:t>
            </a:r>
            <a:endParaRPr/>
          </a:p>
        </p:txBody>
      </p:sp>
      <p:sp>
        <p:nvSpPr>
          <p:cNvPr id="248" name="Google Shape;248;p36"/>
          <p:cNvSpPr txBox="1"/>
          <p:nvPr>
            <p:ph idx="1" type="body"/>
          </p:nvPr>
        </p:nvSpPr>
        <p:spPr>
          <a:xfrm>
            <a:off x="311700" y="1198988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000000"/>
                </a:solidFill>
              </a:rPr>
              <a:t>Логическая закономерность</a:t>
            </a:r>
            <a:r>
              <a:rPr lang="ru">
                <a:solidFill>
                  <a:srgbClr val="000000"/>
                </a:solidFill>
              </a:rPr>
              <a:t> </a:t>
            </a: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</a:rPr>
              <a:t>—</a:t>
            </a:r>
            <a:r>
              <a:rPr lang="ru">
                <a:solidFill>
                  <a:srgbClr val="000000"/>
                </a:solidFill>
              </a:rPr>
              <a:t> предикат </a:t>
            </a:r>
            <a:r>
              <a:rPr b="1" lang="ru">
                <a:solidFill>
                  <a:srgbClr val="000000"/>
                </a:solidFill>
              </a:rPr>
              <a:t>R:X</a:t>
            </a: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→{0,1}: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Интерпретируем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записывается на естественном языке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зависит от небольшого числа параметров (1-7)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Информативен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49" name="Google Shape;249;p36"/>
          <p:cNvSpPr txBox="1"/>
          <p:nvPr/>
        </p:nvSpPr>
        <p:spPr>
          <a:xfrm>
            <a:off x="0" y="4726800"/>
            <a:ext cx="57621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 sz="1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3">
            <a:alphaModFix/>
          </a:blip>
          <a:srcRect b="19916" l="13443" r="34670" t="66628"/>
          <a:stretch/>
        </p:blipFill>
        <p:spPr>
          <a:xfrm>
            <a:off x="879025" y="2978998"/>
            <a:ext cx="4744699" cy="69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6"/>
          <p:cNvPicPr preferRelativeResize="0"/>
          <p:nvPr/>
        </p:nvPicPr>
        <p:blipFill rotWithShape="1">
          <a:blip r:embed="rId4">
            <a:alphaModFix/>
          </a:blip>
          <a:srcRect b="0" l="14190" r="37079" t="1176"/>
          <a:stretch/>
        </p:blipFill>
        <p:spPr>
          <a:xfrm>
            <a:off x="6339925" y="1199000"/>
            <a:ext cx="2148550" cy="29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311700" y="455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Логические методы классификации</a:t>
            </a:r>
            <a:endParaRPr/>
          </a:p>
        </p:txBody>
      </p:sp>
      <p:pic>
        <p:nvPicPr>
          <p:cNvPr id="257" name="Google Shape;25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475"/>
            <a:ext cx="8839197" cy="8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/>
        </p:nvSpPr>
        <p:spPr>
          <a:xfrm>
            <a:off x="311700" y="1269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Примеры информативности:</a:t>
            </a:r>
            <a:endParaRPr sz="2400"/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05850"/>
            <a:ext cx="8839201" cy="122638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7"/>
          <p:cNvSpPr txBox="1"/>
          <p:nvPr/>
        </p:nvSpPr>
        <p:spPr>
          <a:xfrm>
            <a:off x="223625" y="4635300"/>
            <a:ext cx="57621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Закономерности: наборы правил</a:t>
            </a:r>
            <a:endParaRPr/>
          </a:p>
        </p:txBody>
      </p:sp>
      <p:pic>
        <p:nvPicPr>
          <p:cNvPr id="266" name="Google Shape;266;p38"/>
          <p:cNvPicPr preferRelativeResize="0"/>
          <p:nvPr/>
        </p:nvPicPr>
        <p:blipFill rotWithShape="1">
          <a:blip r:embed="rId3">
            <a:alphaModFix/>
          </a:blip>
          <a:srcRect b="7408" l="7502" r="19870" t="18506"/>
          <a:stretch/>
        </p:blipFill>
        <p:spPr>
          <a:xfrm>
            <a:off x="520950" y="1185100"/>
            <a:ext cx="7148749" cy="346397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8"/>
          <p:cNvSpPr txBox="1"/>
          <p:nvPr/>
        </p:nvSpPr>
        <p:spPr>
          <a:xfrm>
            <a:off x="0" y="4816275"/>
            <a:ext cx="30000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Обучение логических классификаторов</a:t>
            </a:r>
            <a:endParaRPr/>
          </a:p>
        </p:txBody>
      </p:sp>
      <p:sp>
        <p:nvSpPr>
          <p:cNvPr id="273" name="Google Shape;273;p3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Шаги индукции правил (rule induction)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Выбор семейства правил для поиска закономерностей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Порождение правил (rule generation)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Отбор правил-закономерностей (rule selection)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ru"/>
              <a:t>Построение классификатора из правил как из признаков. Например, взвешенное голосование.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88" y="266126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925" y="89925"/>
            <a:ext cx="7794249" cy="440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0"/>
          <p:cNvSpPr txBox="1"/>
          <p:nvPr/>
        </p:nvSpPr>
        <p:spPr>
          <a:xfrm>
            <a:off x="223625" y="4635300"/>
            <a:ext cx="57621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Оценка качества информативности</a:t>
            </a:r>
            <a:endParaRPr/>
          </a:p>
        </p:txBody>
      </p:sp>
      <p:pic>
        <p:nvPicPr>
          <p:cNvPr id="286" name="Google Shape;286;p41"/>
          <p:cNvPicPr preferRelativeResize="0"/>
          <p:nvPr/>
        </p:nvPicPr>
        <p:blipFill rotWithShape="1">
          <a:blip r:embed="rId3">
            <a:alphaModFix/>
          </a:blip>
          <a:srcRect b="22803" l="7572" r="13219" t="19728"/>
          <a:stretch/>
        </p:blipFill>
        <p:spPr>
          <a:xfrm>
            <a:off x="311700" y="1229125"/>
            <a:ext cx="7243225" cy="295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1"/>
          <p:cNvSpPr txBox="1"/>
          <p:nvPr/>
        </p:nvSpPr>
        <p:spPr>
          <a:xfrm>
            <a:off x="0" y="4702350"/>
            <a:ext cx="3000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/>
          </a:p>
        </p:txBody>
      </p:sp>
      <p:sp>
        <p:nvSpPr>
          <p:cNvPr id="288" name="Google Shape;288;p41"/>
          <p:cNvSpPr/>
          <p:nvPr/>
        </p:nvSpPr>
        <p:spPr>
          <a:xfrm>
            <a:off x="1855650" y="1862025"/>
            <a:ext cx="4476000" cy="97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/>
        </p:nvSpPr>
        <p:spPr>
          <a:xfrm>
            <a:off x="216300" y="477725"/>
            <a:ext cx="87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200">
                <a:solidFill>
                  <a:srgbClr val="FFEB00"/>
                </a:solidFill>
                <a:latin typeface="Montserrat"/>
                <a:ea typeface="Montserrat"/>
                <a:cs typeface="Montserrat"/>
                <a:sym typeface="Montserrat"/>
              </a:rPr>
              <a:t>Модели</a:t>
            </a:r>
            <a:endParaRPr b="1" sz="5200">
              <a:solidFill>
                <a:srgbClr val="FFEB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2"/>
          <p:cNvPicPr preferRelativeResize="0"/>
          <p:nvPr/>
        </p:nvPicPr>
        <p:blipFill rotWithShape="1">
          <a:blip r:embed="rId3">
            <a:alphaModFix/>
          </a:blip>
          <a:srcRect b="6808" l="7592" r="11461" t="21373"/>
          <a:stretch/>
        </p:blipFill>
        <p:spPr>
          <a:xfrm>
            <a:off x="1088750" y="421525"/>
            <a:ext cx="6966501" cy="347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2"/>
          <p:cNvSpPr txBox="1"/>
          <p:nvPr/>
        </p:nvSpPr>
        <p:spPr>
          <a:xfrm>
            <a:off x="0" y="4653500"/>
            <a:ext cx="30000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Более адекватные свертки</a:t>
            </a:r>
            <a:endParaRPr/>
          </a:p>
        </p:txBody>
      </p:sp>
      <p:pic>
        <p:nvPicPr>
          <p:cNvPr id="300" name="Google Shape;300;p43"/>
          <p:cNvPicPr preferRelativeResize="0"/>
          <p:nvPr/>
        </p:nvPicPr>
        <p:blipFill rotWithShape="1">
          <a:blip r:embed="rId3">
            <a:alphaModFix/>
          </a:blip>
          <a:srcRect b="43114" l="13445" r="14956" t="19411"/>
          <a:stretch/>
        </p:blipFill>
        <p:spPr>
          <a:xfrm>
            <a:off x="348150" y="1424450"/>
            <a:ext cx="8262674" cy="243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3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02" name="Google Shape;302;p43"/>
          <p:cNvCxnSpPr/>
          <p:nvPr/>
        </p:nvCxnSpPr>
        <p:spPr>
          <a:xfrm>
            <a:off x="732525" y="1748075"/>
            <a:ext cx="1709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43"/>
          <p:cNvCxnSpPr/>
          <p:nvPr/>
        </p:nvCxnSpPr>
        <p:spPr>
          <a:xfrm>
            <a:off x="732525" y="3308400"/>
            <a:ext cx="22056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43"/>
          <p:cNvSpPr txBox="1"/>
          <p:nvPr/>
        </p:nvSpPr>
        <p:spPr>
          <a:xfrm>
            <a:off x="732525" y="3904750"/>
            <a:ext cx="2815800" cy="374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ld Standard TT"/>
                <a:ea typeface="Old Standard TT"/>
                <a:cs typeface="Old Standard TT"/>
                <a:sym typeface="Old Standard TT"/>
              </a:rPr>
              <a:t>“загрязненность” распределения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5" name="Google Shape;305;p43"/>
          <p:cNvSpPr txBox="1"/>
          <p:nvPr/>
        </p:nvSpPr>
        <p:spPr>
          <a:xfrm>
            <a:off x="5363375" y="622250"/>
            <a:ext cx="3000000" cy="802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сколько информации мы получим о разделении объектов на два класса, если узнаем </a:t>
            </a:r>
            <a:r>
              <a:rPr b="1" lang="ru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</a:t>
            </a:r>
            <a:r>
              <a:rPr lang="ru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?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Композиции закономерностей</a:t>
            </a:r>
            <a:endParaRPr/>
          </a:p>
        </p:txBody>
      </p:sp>
      <p:sp>
        <p:nvSpPr>
          <p:cNvPr id="311" name="Google Shape;311;p4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Взвешенное (или простое) голосование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Решающий список (по старшинству) </a:t>
            </a:r>
            <a:endParaRPr/>
          </a:p>
        </p:txBody>
      </p:sp>
      <p:pic>
        <p:nvPicPr>
          <p:cNvPr id="312" name="Google Shape;312;p44"/>
          <p:cNvPicPr preferRelativeResize="0"/>
          <p:nvPr/>
        </p:nvPicPr>
        <p:blipFill rotWithShape="1">
          <a:blip r:embed="rId3">
            <a:alphaModFix/>
          </a:blip>
          <a:srcRect b="50847" l="30652" r="35455" t="33170"/>
          <a:stretch/>
        </p:blipFill>
        <p:spPr>
          <a:xfrm>
            <a:off x="5037800" y="993150"/>
            <a:ext cx="3100752" cy="82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7800" y="2103523"/>
            <a:ext cx="3985801" cy="10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4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Резюме до этого момента</a:t>
            </a:r>
            <a:endParaRPr/>
          </a:p>
        </p:txBody>
      </p:sp>
      <p:sp>
        <p:nvSpPr>
          <p:cNvPr id="320" name="Google Shape;320;p4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Правило -- интерпретируемый предикат (функция) Х:  -&gt; {0, 1}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Закономерность -- информативное правило (набор правил)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Критериев информативности существует много разных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Как строить закономерность: отбирать признаки по их информативности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Как строить композиции закономерностей: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голосование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решающий список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i="1" lang="ru"/>
              <a:t>решающее дерево</a:t>
            </a:r>
            <a:endParaRPr b="1" i="1"/>
          </a:p>
        </p:txBody>
      </p:sp>
      <p:sp>
        <p:nvSpPr>
          <p:cNvPr id="321" name="Google Shape;321;p45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6"/>
          <p:cNvSpPr txBox="1"/>
          <p:nvPr>
            <p:ph type="title"/>
          </p:nvPr>
        </p:nvSpPr>
        <p:spPr>
          <a:xfrm>
            <a:off x="311700" y="4567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Решающее дерево</a:t>
            </a:r>
            <a:endParaRPr/>
          </a:p>
        </p:txBody>
      </p:sp>
      <p:pic>
        <p:nvPicPr>
          <p:cNvPr id="327" name="Google Shape;3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4075" y="1151375"/>
            <a:ext cx="4895850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175" y="753875"/>
            <a:ext cx="7175676" cy="370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7"/>
          <p:cNvSpPr txBox="1"/>
          <p:nvPr>
            <p:ph type="title"/>
          </p:nvPr>
        </p:nvSpPr>
        <p:spPr>
          <a:xfrm>
            <a:off x="311700" y="1406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решающего дерева</a:t>
            </a:r>
            <a:endParaRPr/>
          </a:p>
        </p:txBody>
      </p:sp>
      <p:sp>
        <p:nvSpPr>
          <p:cNvPr id="334" name="Google Shape;334;p47"/>
          <p:cNvSpPr txBox="1"/>
          <p:nvPr/>
        </p:nvSpPr>
        <p:spPr>
          <a:xfrm>
            <a:off x="81150" y="4672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8"/>
          <p:cNvSpPr txBox="1"/>
          <p:nvPr>
            <p:ph type="title"/>
          </p:nvPr>
        </p:nvSpPr>
        <p:spPr>
          <a:xfrm>
            <a:off x="311700" y="1406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решающего дерева</a:t>
            </a:r>
            <a:endParaRPr/>
          </a:p>
        </p:txBody>
      </p:sp>
      <p:pic>
        <p:nvPicPr>
          <p:cNvPr id="340" name="Google Shape;34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675" y="824875"/>
            <a:ext cx="8394824" cy="38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8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9"/>
          <p:cNvSpPr txBox="1"/>
          <p:nvPr>
            <p:ph type="title"/>
          </p:nvPr>
        </p:nvSpPr>
        <p:spPr>
          <a:xfrm>
            <a:off x="311700" y="2117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Построение решающего дерева</a:t>
            </a:r>
            <a:endParaRPr/>
          </a:p>
        </p:txBody>
      </p:sp>
      <p:pic>
        <p:nvPicPr>
          <p:cNvPr id="347" name="Google Shape;3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525" y="1004600"/>
            <a:ext cx="7457724" cy="373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9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0"/>
          <p:cNvSpPr txBox="1"/>
          <p:nvPr>
            <p:ph type="title"/>
          </p:nvPr>
        </p:nvSpPr>
        <p:spPr>
          <a:xfrm>
            <a:off x="311700" y="1812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Решающие деревья: + и -</a:t>
            </a:r>
            <a:endParaRPr/>
          </a:p>
        </p:txBody>
      </p:sp>
      <p:sp>
        <p:nvSpPr>
          <p:cNvPr id="354" name="Google Shape;354;p50"/>
          <p:cNvSpPr txBox="1"/>
          <p:nvPr/>
        </p:nvSpPr>
        <p:spPr>
          <a:xfrm>
            <a:off x="0" y="47430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5" name="Google Shape;355;p50"/>
          <p:cNvSpPr txBox="1"/>
          <p:nvPr/>
        </p:nvSpPr>
        <p:spPr>
          <a:xfrm>
            <a:off x="679825" y="938450"/>
            <a:ext cx="7862400" cy="3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+</a:t>
            </a:r>
            <a:endParaRPr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Интерпретируемость, простота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Гибкость: можно менять множества закономерностей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Допустимы данные с пропусками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Сложность построения линейна по длины выборки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- </a:t>
            </a:r>
            <a:endParaRPr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Жадный алгоритм выбора правила для вершины переусложнаяет дерево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Чем дальше вершина от корня, тем слабее статистическая надежность решающего правила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Высокая чувствительность к шуму, составу выборки</a:t>
            </a:r>
            <a:endParaRPr sz="18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1"/>
          <p:cNvSpPr txBox="1"/>
          <p:nvPr>
            <p:ph type="title"/>
          </p:nvPr>
        </p:nvSpPr>
        <p:spPr>
          <a:xfrm>
            <a:off x="311700" y="160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Проблема переобучения</a:t>
            </a:r>
            <a:endParaRPr/>
          </a:p>
        </p:txBody>
      </p:sp>
      <p:pic>
        <p:nvPicPr>
          <p:cNvPr id="361" name="Google Shape;36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800" y="858025"/>
            <a:ext cx="7791327" cy="371577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1"/>
          <p:cNvSpPr txBox="1"/>
          <p:nvPr/>
        </p:nvSpPr>
        <p:spPr>
          <a:xfrm>
            <a:off x="121750" y="47388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http://www.machinelearning.ru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Регрессия VS Классификация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13395" l="18110" r="49573" t="47400"/>
          <a:stretch/>
        </p:blipFill>
        <p:spPr>
          <a:xfrm>
            <a:off x="616169" y="1557724"/>
            <a:ext cx="3441599" cy="234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4">
            <a:alphaModFix/>
          </a:blip>
          <a:srcRect b="22792" l="18387" r="50490" t="38411"/>
          <a:stretch/>
        </p:blipFill>
        <p:spPr>
          <a:xfrm>
            <a:off x="4923225" y="1713012"/>
            <a:ext cx="2906476" cy="203692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504925" y="4026425"/>
            <a:ext cx="3348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Y = {1,...,N}</a:t>
            </a:r>
            <a:endParaRPr/>
          </a:p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5000725" y="4026425"/>
            <a:ext cx="3348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Y</a:t>
            </a:r>
            <a:r>
              <a:rPr lang="ru" sz="2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⊆</a:t>
            </a:r>
            <a:r>
              <a:rPr b="1" lang="ru"/>
              <a:t>R</a:t>
            </a:r>
            <a:endParaRPr b="1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Проблема переобучения</a:t>
            </a:r>
            <a:endParaRPr/>
          </a:p>
        </p:txBody>
      </p:sp>
      <p:sp>
        <p:nvSpPr>
          <p:cNvPr id="368" name="Google Shape;368;p52"/>
          <p:cNvSpPr txBox="1"/>
          <p:nvPr>
            <p:ph idx="1" type="body"/>
          </p:nvPr>
        </p:nvSpPr>
        <p:spPr>
          <a:xfrm>
            <a:off x="311700" y="1171600"/>
            <a:ext cx="4433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Пути решения: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Ограничение глубины дерева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Ограничение минимального числа объектов в листе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Стрижка дерева (pruning)</a:t>
            </a:r>
            <a:endParaRPr/>
          </a:p>
        </p:txBody>
      </p:sp>
      <p:pic>
        <p:nvPicPr>
          <p:cNvPr id="369" name="Google Shape;36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2575" y="1365571"/>
            <a:ext cx="3689724" cy="29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3"/>
          <p:cNvPicPr preferRelativeResize="0"/>
          <p:nvPr/>
        </p:nvPicPr>
        <p:blipFill rotWithShape="1">
          <a:blip r:embed="rId3">
            <a:alphaModFix/>
          </a:blip>
          <a:srcRect b="11344" l="27549" r="11928" t="19695"/>
          <a:stretch/>
        </p:blipFill>
        <p:spPr>
          <a:xfrm>
            <a:off x="1129225" y="299450"/>
            <a:ext cx="6885548" cy="441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54"/>
          <p:cNvPicPr preferRelativeResize="0"/>
          <p:nvPr/>
        </p:nvPicPr>
        <p:blipFill rotWithShape="1">
          <a:blip r:embed="rId3">
            <a:alphaModFix/>
          </a:blip>
          <a:srcRect b="1004" l="11035" r="20292" t="20552"/>
          <a:stretch/>
        </p:blipFill>
        <p:spPr>
          <a:xfrm>
            <a:off x="1203613" y="374575"/>
            <a:ext cx="6736774" cy="43262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4"/>
          <p:cNvSpPr/>
          <p:nvPr/>
        </p:nvSpPr>
        <p:spPr>
          <a:xfrm>
            <a:off x="3017625" y="1771650"/>
            <a:ext cx="3493200" cy="896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4"/>
          <p:cNvSpPr/>
          <p:nvPr/>
        </p:nvSpPr>
        <p:spPr>
          <a:xfrm>
            <a:off x="3921000" y="3322100"/>
            <a:ext cx="1824900" cy="800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55"/>
          <p:cNvPicPr preferRelativeResize="0"/>
          <p:nvPr/>
        </p:nvPicPr>
        <p:blipFill rotWithShape="1">
          <a:blip r:embed="rId3">
            <a:alphaModFix/>
          </a:blip>
          <a:srcRect b="7665" l="23383" r="30092" t="39538"/>
          <a:stretch/>
        </p:blipFill>
        <p:spPr>
          <a:xfrm>
            <a:off x="1638100" y="421525"/>
            <a:ext cx="5867800" cy="374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/>
          <p:nvPr>
            <p:ph type="title"/>
          </p:nvPr>
        </p:nvSpPr>
        <p:spPr>
          <a:xfrm>
            <a:off x="462500" y="188075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Композиции алгоритмов</a:t>
            </a:r>
            <a:endParaRPr sz="2400"/>
          </a:p>
        </p:txBody>
      </p:sp>
      <p:pic>
        <p:nvPicPr>
          <p:cNvPr id="392" name="Google Shape;39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3500" y="2088150"/>
            <a:ext cx="1415750" cy="141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Если каждый член жюри имеет независимое мнение, и если вероятность правильного решения члена жюри больше </a:t>
            </a:r>
            <a:r>
              <a:rPr lang="ru" sz="1800">
                <a:solidFill>
                  <a:srgbClr val="222222"/>
                </a:solidFill>
                <a:highlight>
                  <a:srgbClr val="FF9900"/>
                </a:highlight>
                <a:latin typeface="Pinyon Script"/>
                <a:ea typeface="Pinyon Script"/>
                <a:cs typeface="Pinyon Script"/>
                <a:sym typeface="Pinyon Script"/>
              </a:rPr>
              <a:t>0.5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, то тогда вероятность правильного решения присяжных в целом возрастает с увеличением количества членов жюри и стремится к единице.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Pinyon Script"/>
              <a:ea typeface="Pinyon Script"/>
              <a:cs typeface="Pinyon Script"/>
              <a:sym typeface="Pinyon Scrip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Если же вероятность быть правым у каждого из членов жюри меньше </a:t>
            </a:r>
            <a:r>
              <a:rPr lang="ru" sz="1800">
                <a:solidFill>
                  <a:srgbClr val="222222"/>
                </a:solidFill>
                <a:highlight>
                  <a:srgbClr val="FF9900"/>
                </a:highlight>
                <a:latin typeface="Pinyon Script"/>
                <a:ea typeface="Pinyon Script"/>
                <a:cs typeface="Pinyon Script"/>
                <a:sym typeface="Pinyon Script"/>
              </a:rPr>
              <a:t>0.5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, то вероятность принятия правильного решения присяжными в целом монотонно уменьшается и стремится к нулю с увеличением количества присяжных.</a:t>
            </a:r>
            <a:endParaRPr sz="1800">
              <a:latin typeface="Pinyon Script"/>
              <a:ea typeface="Pinyon Script"/>
              <a:cs typeface="Pinyon Script"/>
              <a:sym typeface="Pinyon Script"/>
            </a:endParaRPr>
          </a:p>
        </p:txBody>
      </p:sp>
      <p:sp>
        <p:nvSpPr>
          <p:cNvPr id="398" name="Google Shape;398;p57"/>
          <p:cNvSpPr txBox="1"/>
          <p:nvPr/>
        </p:nvSpPr>
        <p:spPr>
          <a:xfrm>
            <a:off x="6551525" y="4376800"/>
            <a:ext cx="4687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принцип Кондорсе, 1784</a:t>
            </a:r>
            <a:endParaRPr b="1"/>
          </a:p>
        </p:txBody>
      </p:sp>
      <p:pic>
        <p:nvPicPr>
          <p:cNvPr id="399" name="Google Shape;39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650" y="152400"/>
            <a:ext cx="2744951" cy="3940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</a:rPr>
              <a:t>С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</a:rPr>
              <a:t>обралось около 800 человек, которые попытались угадать вес быка на ярмарке. Бык весил </a:t>
            </a:r>
            <a:r>
              <a:rPr lang="ru" sz="1800">
                <a:solidFill>
                  <a:srgbClr val="222222"/>
                </a:solidFill>
                <a:highlight>
                  <a:srgbClr val="FF9900"/>
                </a:highlight>
              </a:rPr>
              <a:t>1198 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</a:rPr>
              <a:t>фунтов. Ни один крестьянин не угадал точный вес быка, но если посчитать среднее от их предсказаний, то получим </a:t>
            </a:r>
            <a:r>
              <a:rPr lang="ru" sz="1800">
                <a:solidFill>
                  <a:srgbClr val="222222"/>
                </a:solidFill>
                <a:highlight>
                  <a:srgbClr val="FF9900"/>
                </a:highlight>
              </a:rPr>
              <a:t>1197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</a:rPr>
              <a:t> фунтов.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05" name="Google Shape;405;p58"/>
          <p:cNvSpPr txBox="1"/>
          <p:nvPr/>
        </p:nvSpPr>
        <p:spPr>
          <a:xfrm>
            <a:off x="6551525" y="4376800"/>
            <a:ext cx="4687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Гальтон, 1906 год</a:t>
            </a:r>
            <a:endParaRPr b="1"/>
          </a:p>
        </p:txBody>
      </p:sp>
      <p:pic>
        <p:nvPicPr>
          <p:cNvPr id="406" name="Google Shape;40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075" y="1624013"/>
            <a:ext cx="2409825" cy="189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Bootstrap</a:t>
            </a:r>
            <a:endParaRPr/>
          </a:p>
        </p:txBody>
      </p:sp>
      <p:sp>
        <p:nvSpPr>
          <p:cNvPr id="412" name="Google Shape;412;p59"/>
          <p:cNvSpPr txBox="1"/>
          <p:nvPr>
            <p:ph idx="1" type="body"/>
          </p:nvPr>
        </p:nvSpPr>
        <p:spPr>
          <a:xfrm>
            <a:off x="35000" y="4474450"/>
            <a:ext cx="85104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100"/>
              <a:t>https://habr.com/company/ods/blog/324402/</a:t>
            </a:r>
            <a:endParaRPr sz="1100"/>
          </a:p>
        </p:txBody>
      </p:sp>
      <p:pic>
        <p:nvPicPr>
          <p:cNvPr id="413" name="Google Shape;41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4636" y="1171600"/>
            <a:ext cx="5694724" cy="314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Бинарная классификация оттока клиентов</a:t>
            </a:r>
            <a:endParaRPr/>
          </a:p>
        </p:txBody>
      </p:sp>
      <p:pic>
        <p:nvPicPr>
          <p:cNvPr id="419" name="Google Shape;419;p60"/>
          <p:cNvPicPr preferRelativeResize="0"/>
          <p:nvPr/>
        </p:nvPicPr>
        <p:blipFill rotWithShape="1">
          <a:blip r:embed="rId3">
            <a:alphaModFix/>
          </a:blip>
          <a:srcRect b="20746" l="9875" r="34584" t="32871"/>
          <a:stretch/>
        </p:blipFill>
        <p:spPr>
          <a:xfrm>
            <a:off x="1590837" y="1235375"/>
            <a:ext cx="5962324" cy="27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60"/>
          <p:cNvSpPr txBox="1"/>
          <p:nvPr>
            <p:ph idx="1" type="body"/>
          </p:nvPr>
        </p:nvSpPr>
        <p:spPr>
          <a:xfrm>
            <a:off x="222175" y="4212125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Мало данных, одна из главных фич </a:t>
            </a:r>
            <a:r>
              <a:rPr lang="ru" sz="1100">
                <a:solidFill>
                  <a:srgbClr val="54545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—</a:t>
            </a:r>
            <a:r>
              <a:rPr lang="ru">
                <a:solidFill>
                  <a:srgbClr val="222222"/>
                </a:solidFill>
                <a:highlight>
                  <a:srgbClr val="FFFFFF"/>
                </a:highlight>
                <a:latin typeface="Pinyon Script"/>
                <a:ea typeface="Pinyon Script"/>
                <a:cs typeface="Pinyon Script"/>
                <a:sym typeface="Pinyon Script"/>
              </a:rPr>
              <a:t> количество звонков в сервисный центр</a:t>
            </a:r>
            <a:endParaRPr>
              <a:latin typeface="Pinyon Script"/>
              <a:ea typeface="Pinyon Script"/>
              <a:cs typeface="Pinyon Script"/>
              <a:sym typeface="Pinyon Scrip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250" y="79150"/>
            <a:ext cx="772747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61"/>
          <p:cNvSpPr txBox="1"/>
          <p:nvPr/>
        </p:nvSpPr>
        <p:spPr>
          <a:xfrm>
            <a:off x="0" y="4759325"/>
            <a:ext cx="37683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https://habr.com/company/ods/blog/324402/</a:t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56852" l="0" r="-2072" t="2276"/>
          <a:stretch/>
        </p:blipFill>
        <p:spPr>
          <a:xfrm>
            <a:off x="764473" y="580075"/>
            <a:ext cx="7484399" cy="372927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/>
          <p:nvPr/>
        </p:nvSpPr>
        <p:spPr>
          <a:xfrm>
            <a:off x="4621125" y="896425"/>
            <a:ext cx="3576000" cy="247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2"/>
          <p:cNvSpPr txBox="1"/>
          <p:nvPr>
            <p:ph idx="1" type="body"/>
          </p:nvPr>
        </p:nvSpPr>
        <p:spPr>
          <a:xfrm>
            <a:off x="271025" y="235675"/>
            <a:ext cx="31554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Оценим, сколько в среднем делает звонков каждая из групп. 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Данных мало, поэтому искать среднее не совсем правильно, применим </a:t>
            </a:r>
            <a:r>
              <a:rPr b="1" lang="ru">
                <a:solidFill>
                  <a:srgbClr val="222222"/>
                </a:solidFill>
                <a:highlight>
                  <a:srgbClr val="FFFFFF"/>
                </a:highlight>
              </a:rPr>
              <a:t>bootstap</a:t>
            </a: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 и сделаем </a:t>
            </a:r>
            <a:r>
              <a:rPr b="1" lang="ru">
                <a:solidFill>
                  <a:srgbClr val="222222"/>
                </a:solidFill>
                <a:highlight>
                  <a:srgbClr val="FFFFFF"/>
                </a:highlight>
              </a:rPr>
              <a:t>интервальную оценку среднего</a:t>
            </a:r>
            <a:endParaRPr b="1"/>
          </a:p>
        </p:txBody>
      </p:sp>
      <p:pic>
        <p:nvPicPr>
          <p:cNvPr id="432" name="Google Shape;432;p62"/>
          <p:cNvPicPr preferRelativeResize="0"/>
          <p:nvPr/>
        </p:nvPicPr>
        <p:blipFill rotWithShape="1">
          <a:blip r:embed="rId3">
            <a:alphaModFix/>
          </a:blip>
          <a:srcRect b="57023" l="11030" r="35399" t="12794"/>
          <a:stretch/>
        </p:blipFill>
        <p:spPr>
          <a:xfrm>
            <a:off x="3296125" y="133700"/>
            <a:ext cx="5615551" cy="177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3"/>
          <p:cNvSpPr txBox="1"/>
          <p:nvPr>
            <p:ph idx="1" type="body"/>
          </p:nvPr>
        </p:nvSpPr>
        <p:spPr>
          <a:xfrm>
            <a:off x="271025" y="235675"/>
            <a:ext cx="31554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Оценим, сколько в среднем делает звонков каждая из групп. 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Данных мало, поэтому искать среднее не совсем правильно, применим </a:t>
            </a:r>
            <a:r>
              <a:rPr b="1" lang="ru">
                <a:solidFill>
                  <a:srgbClr val="222222"/>
                </a:solidFill>
                <a:highlight>
                  <a:srgbClr val="FFFFFF"/>
                </a:highlight>
              </a:rPr>
              <a:t>bootstap</a:t>
            </a: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 и сделаем </a:t>
            </a:r>
            <a:r>
              <a:rPr b="1" lang="ru">
                <a:solidFill>
                  <a:srgbClr val="222222"/>
                </a:solidFill>
                <a:highlight>
                  <a:srgbClr val="FFFFFF"/>
                </a:highlight>
              </a:rPr>
              <a:t>интервальную оценку среднего</a:t>
            </a:r>
            <a:endParaRPr b="1"/>
          </a:p>
        </p:txBody>
      </p:sp>
      <p:pic>
        <p:nvPicPr>
          <p:cNvPr id="438" name="Google Shape;438;p63"/>
          <p:cNvPicPr preferRelativeResize="0"/>
          <p:nvPr/>
        </p:nvPicPr>
        <p:blipFill rotWithShape="1">
          <a:blip r:embed="rId3">
            <a:alphaModFix/>
          </a:blip>
          <a:srcRect b="57023" l="11030" r="35399" t="12794"/>
          <a:stretch/>
        </p:blipFill>
        <p:spPr>
          <a:xfrm>
            <a:off x="3296125" y="133700"/>
            <a:ext cx="5615551" cy="177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63"/>
          <p:cNvPicPr preferRelativeResize="0"/>
          <p:nvPr/>
        </p:nvPicPr>
        <p:blipFill rotWithShape="1">
          <a:blip r:embed="rId3">
            <a:alphaModFix/>
          </a:blip>
          <a:srcRect b="17398" l="10694" r="35318" t="43158"/>
          <a:stretch/>
        </p:blipFill>
        <p:spPr>
          <a:xfrm>
            <a:off x="2767150" y="2122450"/>
            <a:ext cx="6062025" cy="268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64"/>
          <p:cNvPicPr preferRelativeResize="0"/>
          <p:nvPr/>
        </p:nvPicPr>
        <p:blipFill rotWithShape="1">
          <a:blip r:embed="rId3">
            <a:alphaModFix/>
          </a:blip>
          <a:srcRect b="546" l="10257" r="35237" t="67659"/>
          <a:stretch/>
        </p:blipFill>
        <p:spPr>
          <a:xfrm>
            <a:off x="831488" y="600525"/>
            <a:ext cx="7155525" cy="253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64"/>
          <p:cNvSpPr txBox="1"/>
          <p:nvPr/>
        </p:nvSpPr>
        <p:spPr>
          <a:xfrm>
            <a:off x="765025" y="3644350"/>
            <a:ext cx="69177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С</a:t>
            </a:r>
            <a:r>
              <a:rPr lang="ru" sz="1800">
                <a:solidFill>
                  <a:srgbClr val="222222"/>
                </a:solidFill>
                <a:highlight>
                  <a:srgbClr val="FFFFFF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 95% вероятностью среднее число звонков от лояльных клиентов будет лежать в промежутке между 1.40 и 1.50, в то время как наши бывшие клиенты звонили в среднем от 2.06 до 2.40 раз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Bagging </a:t>
            </a:r>
            <a:r>
              <a:rPr lang="ru" sz="2400"/>
              <a:t>(</a:t>
            </a:r>
            <a:r>
              <a:rPr b="1" lang="ru" sz="2400"/>
              <a:t>b</a:t>
            </a:r>
            <a:r>
              <a:rPr lang="ru" sz="2400"/>
              <a:t>ootstrap </a:t>
            </a:r>
            <a:r>
              <a:rPr b="1" lang="ru" sz="2400"/>
              <a:t>agg</a:t>
            </a:r>
            <a:r>
              <a:rPr lang="ru" sz="2400"/>
              <a:t>regat</a:t>
            </a:r>
            <a:r>
              <a:rPr b="1" lang="ru" sz="2400"/>
              <a:t>ing</a:t>
            </a:r>
            <a:r>
              <a:rPr lang="ru" sz="2400"/>
              <a:t>)</a:t>
            </a:r>
            <a:endParaRPr sz="2400"/>
          </a:p>
        </p:txBody>
      </p:sp>
      <p:sp>
        <p:nvSpPr>
          <p:cNvPr id="451" name="Google Shape;451;p65"/>
          <p:cNvSpPr txBox="1"/>
          <p:nvPr>
            <p:ph idx="1" type="body"/>
          </p:nvPr>
        </p:nvSpPr>
        <p:spPr>
          <a:xfrm>
            <a:off x="311700" y="1171600"/>
            <a:ext cx="2601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Дана train sample X. С помощью </a:t>
            </a:r>
            <a:r>
              <a:rPr b="1" lang="ru">
                <a:solidFill>
                  <a:srgbClr val="222222"/>
                </a:solidFill>
                <a:highlight>
                  <a:srgbClr val="FFFFFF"/>
                </a:highlight>
              </a:rPr>
              <a:t>bootstrap </a:t>
            </a: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сгенерируем из неё М выборок. Теперь на каждой выборке обучим свой классификатор. Итоговый классификатор будет усреднять ответы всех этих алгоритмов:</a:t>
            </a:r>
            <a:endParaRPr/>
          </a:p>
        </p:txBody>
      </p:sp>
      <p:pic>
        <p:nvPicPr>
          <p:cNvPr id="452" name="Google Shape;452;p65"/>
          <p:cNvPicPr preferRelativeResize="0"/>
          <p:nvPr/>
        </p:nvPicPr>
        <p:blipFill rotWithShape="1">
          <a:blip r:embed="rId3">
            <a:alphaModFix/>
          </a:blip>
          <a:srcRect b="60001" l="8482" r="74874" t="33231"/>
          <a:stretch/>
        </p:blipFill>
        <p:spPr>
          <a:xfrm>
            <a:off x="311700" y="4444863"/>
            <a:ext cx="2343851" cy="53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2223" y="1009723"/>
            <a:ext cx="5957125" cy="32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688" y="152400"/>
            <a:ext cx="700263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Random Forest</a:t>
            </a:r>
            <a:endParaRPr/>
          </a:p>
        </p:txBody>
      </p:sp>
      <p:sp>
        <p:nvSpPr>
          <p:cNvPr id="464" name="Google Shape;464;p6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22222"/>
                </a:solidFill>
                <a:highlight>
                  <a:srgbClr val="FFFFFF"/>
                </a:highlight>
              </a:rPr>
              <a:t>Случайный лес — это бэггинг над решающими деревьями, при обучении которых для каждого разбиения признаки выбираются из некоторого случайного подмножества признаков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465" name="Google Shape;465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34750"/>
            <a:ext cx="4288051" cy="2716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325" y="2234751"/>
            <a:ext cx="4235196" cy="268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5" y="1040025"/>
            <a:ext cx="4386350" cy="344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275" y="1040025"/>
            <a:ext cx="4386350" cy="34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69"/>
          <p:cNvPicPr preferRelativeResize="0"/>
          <p:nvPr/>
        </p:nvPicPr>
        <p:blipFill rotWithShape="1">
          <a:blip r:embed="rId3">
            <a:alphaModFix/>
          </a:blip>
          <a:srcRect b="0" l="27639" r="12882" t="12960"/>
          <a:stretch/>
        </p:blipFill>
        <p:spPr>
          <a:xfrm>
            <a:off x="1549343" y="0"/>
            <a:ext cx="6045308" cy="497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70"/>
          <p:cNvPicPr preferRelativeResize="0"/>
          <p:nvPr/>
        </p:nvPicPr>
        <p:blipFill rotWithShape="1">
          <a:blip r:embed="rId3">
            <a:alphaModFix/>
          </a:blip>
          <a:srcRect b="1596" l="27549" r="13254" t="20527"/>
          <a:stretch/>
        </p:blipFill>
        <p:spPr>
          <a:xfrm>
            <a:off x="1383625" y="112275"/>
            <a:ext cx="6445649" cy="476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XGBoost</a:t>
            </a:r>
            <a:endParaRPr/>
          </a:p>
        </p:txBody>
      </p:sp>
      <p:sp>
        <p:nvSpPr>
          <p:cNvPr id="488" name="Google Shape;488;p7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87400" rtl="0" algn="l">
              <a:lnSpc>
                <a:spcPct val="150000"/>
              </a:lnSpc>
              <a:spcBef>
                <a:spcPts val="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highlight>
                  <a:srgbClr val="FFFFFF"/>
                </a:highlight>
              </a:rPr>
              <a:t>XG</a:t>
            </a:r>
            <a:r>
              <a:rPr lang="ru">
                <a:highlight>
                  <a:srgbClr val="FFFFFF"/>
                </a:highlight>
              </a:rPr>
              <a:t>Boost — библиотека градиентного бустинга на деревьях решений с открытым исходным кодом.</a:t>
            </a:r>
            <a:endParaRPr/>
          </a:p>
        </p:txBody>
      </p:sp>
      <p:pic>
        <p:nvPicPr>
          <p:cNvPr id="489" name="Google Shape;48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075" y="1774825"/>
            <a:ext cx="340995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66191" l="51175" r="-2071" t="2276"/>
          <a:stretch/>
        </p:blipFill>
        <p:spPr>
          <a:xfrm>
            <a:off x="1798138" y="466125"/>
            <a:ext cx="5547724" cy="42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LightGBM</a:t>
            </a:r>
            <a:endParaRPr/>
          </a:p>
        </p:txBody>
      </p:sp>
      <p:sp>
        <p:nvSpPr>
          <p:cNvPr id="495" name="Google Shape;495;p7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87400" rtl="0" algn="l">
              <a:lnSpc>
                <a:spcPct val="150000"/>
              </a:lnSpc>
              <a:spcBef>
                <a:spcPts val="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LightGBM</a:t>
            </a:r>
            <a:r>
              <a:rPr lang="ru">
                <a:highlight>
                  <a:srgbClr val="FFFFFF"/>
                </a:highlight>
              </a:rPr>
              <a:t> — библиотека градиентного бустинга на деревьях решений с открытым исходным кодом.</a:t>
            </a:r>
            <a:endParaRPr/>
          </a:p>
        </p:txBody>
      </p:sp>
      <p:pic>
        <p:nvPicPr>
          <p:cNvPr id="496" name="Google Shape;49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6825" y="1868287"/>
            <a:ext cx="2673175" cy="14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CatBoost</a:t>
            </a:r>
            <a:endParaRPr/>
          </a:p>
        </p:txBody>
      </p:sp>
      <p:sp>
        <p:nvSpPr>
          <p:cNvPr id="502" name="Google Shape;502;p7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87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CatBoost — библиотека градиентного бустинга на деревьях решений с открытым исходным кодом.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9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73"/>
          <p:cNvSpPr txBox="1"/>
          <p:nvPr/>
        </p:nvSpPr>
        <p:spPr>
          <a:xfrm>
            <a:off x="97650" y="4568800"/>
            <a:ext cx="30000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https://tech.yandex.ru/catboost/</a:t>
            </a:r>
            <a:endParaRPr/>
          </a:p>
        </p:txBody>
      </p:sp>
      <p:pic>
        <p:nvPicPr>
          <p:cNvPr id="504" name="Google Shape;50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0475" y="1821325"/>
            <a:ext cx="3650925" cy="255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4"/>
          <p:cNvSpPr txBox="1"/>
          <p:nvPr>
            <p:ph idx="1" type="body"/>
          </p:nvPr>
        </p:nvSpPr>
        <p:spPr>
          <a:xfrm>
            <a:off x="311700" y="4230300"/>
            <a:ext cx="8520600" cy="3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https://towardsdatascience.com/catboost-vs-light-gbm-vs-xgboost-5f93620723db</a:t>
            </a:r>
            <a:endParaRPr sz="1200"/>
          </a:p>
        </p:txBody>
      </p:sp>
      <p:pic>
        <p:nvPicPr>
          <p:cNvPr id="510" name="Google Shape;51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1602"/>
            <a:ext cx="9143998" cy="2580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Наивный байесовский классификатор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-276700" y="1171588"/>
            <a:ext cx="39795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889000" rtl="0" algn="l">
              <a:lnSpc>
                <a:spcPct val="100000"/>
              </a:lnSpc>
              <a:spcBef>
                <a:spcPts val="3100"/>
              </a:spcBef>
              <a:spcAft>
                <a:spcPts val="0"/>
              </a:spcAft>
              <a:buClr>
                <a:srgbClr val="3B3B3B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3B3B3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 detection</a:t>
            </a:r>
            <a:endParaRPr>
              <a:solidFill>
                <a:srgbClr val="3B3B3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88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3B3B3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Сегментация новостных статей по их тематике;</a:t>
            </a:r>
            <a:endParaRPr>
              <a:solidFill>
                <a:srgbClr val="3B3B3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88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3B3B3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Определение эмоционального окраса блока текста;</a:t>
            </a:r>
            <a:endParaRPr>
              <a:solidFill>
                <a:srgbClr val="3B3B3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88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3B3B3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Программное обеспечение для распознавания лиц.</a:t>
            </a:r>
            <a:endParaRPr>
              <a:solidFill>
                <a:srgbClr val="3B3B3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096" y="1316075"/>
            <a:ext cx="3385924" cy="21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113" y="4416175"/>
            <a:ext cx="230187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5502" y="3877025"/>
            <a:ext cx="4684300" cy="3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2187050" y="4087575"/>
            <a:ext cx="2823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rgbClr val="4A86E8"/>
                </a:solidFill>
              </a:rPr>
              <a:t>метка класса</a:t>
            </a:r>
            <a:endParaRPr b="1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2571800" y="4416175"/>
            <a:ext cx="351600" cy="287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2187050" y="4416175"/>
            <a:ext cx="351600" cy="287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3017175" y="4616125"/>
            <a:ext cx="2823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</a:rPr>
              <a:t>объект для классификации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10008" l="9389" r="33776" t="22042"/>
          <a:stretch/>
        </p:blipFill>
        <p:spPr>
          <a:xfrm>
            <a:off x="1434625" y="346000"/>
            <a:ext cx="6274748" cy="42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/>
          <p:nvPr/>
        </p:nvSpPr>
        <p:spPr>
          <a:xfrm>
            <a:off x="1489400" y="1105150"/>
            <a:ext cx="5412000" cy="2265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1489400" y="3449025"/>
            <a:ext cx="5412000" cy="1204800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6982850" y="1658550"/>
            <a:ext cx="1285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</a:rPr>
              <a:t>подсчет 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</a:rPr>
              <a:t>параметров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6982850" y="3777975"/>
            <a:ext cx="1285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4A86E8"/>
                </a:solidFill>
              </a:rPr>
              <a:t>расчет формулы</a:t>
            </a:r>
            <a:endParaRPr b="1">
              <a:solidFill>
                <a:srgbClr val="4A86E8"/>
              </a:solidFill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0" y="4653825"/>
            <a:ext cx="19044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https://habr.com/post/120194/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0" y="4189600"/>
            <a:ext cx="45168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http://scikit-learn.org/stable/modules/naive_bayes.html</a:t>
            </a:r>
            <a:endParaRPr/>
          </a:p>
        </p:txBody>
      </p:sp>
      <p:sp>
        <p:nvSpPr>
          <p:cNvPr id="122" name="Google Shape;122;p21"/>
          <p:cNvSpPr txBox="1"/>
          <p:nvPr/>
        </p:nvSpPr>
        <p:spPr>
          <a:xfrm>
            <a:off x="528675" y="272875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Old Standard TT"/>
                <a:ea typeface="Old Standard TT"/>
                <a:cs typeface="Old Standard TT"/>
                <a:sym typeface="Old Standard TT"/>
              </a:rPr>
              <a:t>Наивный Байес в SKLearn</a:t>
            </a:r>
            <a:endParaRPr sz="2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528675" y="1035275"/>
            <a:ext cx="76035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GaussianNB: </a:t>
            </a:r>
            <a:r>
              <a:rPr lang="ru" sz="1100">
                <a:solidFill>
                  <a:srgbClr val="1D1F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implements the Gaussian Naive Bayes algorithm for classification. The likelihood of the features is assumed to be Gaussian</a:t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MultinomialNB: </a:t>
            </a:r>
            <a:r>
              <a:rPr lang="ru" sz="1100">
                <a:solidFill>
                  <a:srgbClr val="1D1F22"/>
                </a:solidFill>
                <a:highlight>
                  <a:srgbClr val="FFFFFF"/>
                </a:highlight>
              </a:rPr>
              <a:t>i</a:t>
            </a:r>
            <a:r>
              <a:rPr lang="ru" sz="1100">
                <a:solidFill>
                  <a:srgbClr val="1D1F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mplements the naive Bayes algorithm for multinomially distributed data</a:t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ComplementNB: </a:t>
            </a:r>
            <a:r>
              <a:rPr lang="ru" sz="1100">
                <a:solidFill>
                  <a:srgbClr val="1D1F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implements the complement naive Bayes (CNB) algorithm. CNB is an adaptation of the standard multinomial naive Bayes (MNB) algorithm that is particularly suited for imbalanced data sets.</a:t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BernoulliNB: </a:t>
            </a:r>
            <a:r>
              <a:rPr lang="ru" sz="1100">
                <a:solidFill>
                  <a:srgbClr val="1D1F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implements the naive Bayes training and classification algorithms for data that is distributed according to multivariate Bernoulli distributions</a:t>
            </a:r>
            <a:endParaRPr sz="1100">
              <a:solidFill>
                <a:srgbClr val="1D1F2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